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ative American Mythology Assignment"/>
          <p:cNvSpPr txBox="1"/>
          <p:nvPr>
            <p:ph type="ctrTitle"/>
          </p:nvPr>
        </p:nvSpPr>
        <p:spPr>
          <a:xfrm>
            <a:off x="1270000" y="266700"/>
            <a:ext cx="10464800" cy="1765449"/>
          </a:xfrm>
          <a:prstGeom prst="rect">
            <a:avLst/>
          </a:prstGeom>
        </p:spPr>
        <p:txBody>
          <a:bodyPr/>
          <a:lstStyle>
            <a:lvl1pPr defTabSz="479044">
              <a:defRPr sz="5330">
                <a:solidFill>
                  <a:srgbClr val="73FDFF"/>
                </a:solidFill>
              </a:defRPr>
            </a:lvl1pPr>
          </a:lstStyle>
          <a:p>
            <a:pPr/>
            <a:r>
              <a:t>Native American Mythology Assignment</a:t>
            </a:r>
          </a:p>
        </p:txBody>
      </p:sp>
      <p:sp>
        <p:nvSpPr>
          <p:cNvPr id="120" name="1. Read “The Sky Tree” as a group. 2. Select one important passage from either text that explains how a natural phenomenon came to exist. 3. On a sheet of paper, illustrate (using specific details from the text) one scene from the narrative. 4. You must also include the title of the myth and…"/>
          <p:cNvSpPr txBox="1"/>
          <p:nvPr>
            <p:ph type="subTitle" idx="1"/>
          </p:nvPr>
        </p:nvSpPr>
        <p:spPr>
          <a:xfrm>
            <a:off x="1270000" y="2151806"/>
            <a:ext cx="10464800" cy="5995245"/>
          </a:xfrm>
          <a:prstGeom prst="rect">
            <a:avLst/>
          </a:prstGeom>
        </p:spPr>
        <p:txBody>
          <a:bodyPr/>
          <a:lstStyle/>
          <a:p>
            <a:pPr algn="l" defTabSz="256031">
              <a:lnSpc>
                <a:spcPts val="6900"/>
              </a:lnSpc>
              <a:spcBef>
                <a:spcPts val="600"/>
              </a:spcBef>
              <a:defRPr sz="3528">
                <a:solidFill>
                  <a:srgbClr val="FF339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FF40FF"/>
                </a:solidFill>
              </a:rPr>
              <a:t>1. Read “The Sky Tree” as a group.</a:t>
            </a:r>
            <a:br>
              <a:rPr>
                <a:solidFill>
                  <a:srgbClr val="330066"/>
                </a:solidFill>
              </a:rPr>
            </a:br>
            <a:r>
              <a: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2. Select </a:t>
            </a:r>
            <a:r>
              <a:rPr b="1"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one important passage </a:t>
            </a:r>
            <a:r>
              <a:rPr>
                <a:solidFill>
                  <a:schemeClr val="accent4">
                    <a:hueOff val="-1081314"/>
                    <a:satOff val="4338"/>
                    <a:lumOff val="-8931"/>
                  </a:schemeClr>
                </a:solidFill>
              </a:rPr>
              <a:t>from either text that explains how a natural phenomenon came to exist.</a:t>
            </a:r>
            <a:br>
              <a:rPr>
                <a:solidFill>
                  <a:srgbClr val="FF6600"/>
                </a:solidFill>
              </a:rPr>
            </a:br>
            <a:r>
              <a:rPr>
                <a:solidFill>
                  <a:srgbClr val="8EFA00"/>
                </a:solidFill>
              </a:rPr>
              <a:t>3. On a sheet of paper, illustrate (</a:t>
            </a:r>
            <a:r>
              <a:rPr b="1">
                <a:solidFill>
                  <a:srgbClr val="8EFA00"/>
                </a:solidFill>
              </a:rPr>
              <a:t>using specific details </a:t>
            </a:r>
            <a:r>
              <a:rPr>
                <a:solidFill>
                  <a:srgbClr val="8EFA00"/>
                </a:solidFill>
              </a:rPr>
              <a:t>from the text) one scene from the narrative.</a:t>
            </a:r>
            <a:br/>
            <a:r>
              <a:rPr>
                <a:solidFill>
                  <a:srgbClr val="0433FF"/>
                </a:solidFill>
              </a:rPr>
              <a:t>4. You must also include the </a:t>
            </a:r>
            <a:r>
              <a:rPr b="1">
                <a:solidFill>
                  <a:srgbClr val="0433FF"/>
                </a:solidFill>
              </a:rPr>
              <a:t>title </a:t>
            </a:r>
            <a:r>
              <a:rPr>
                <a:solidFill>
                  <a:srgbClr val="0433FF"/>
                </a:solidFill>
              </a:rPr>
              <a:t>of the myth and </a:t>
            </a:r>
            <a:endParaRPr>
              <a:solidFill>
                <a:srgbClr val="0433FF"/>
              </a:solidFill>
              <a:latin typeface="Times"/>
              <a:ea typeface="Times"/>
              <a:cs typeface="Times"/>
              <a:sym typeface="Times"/>
            </a:endParaRPr>
          </a:p>
          <a:p>
            <a:pPr algn="l" defTabSz="256031">
              <a:lnSpc>
                <a:spcPts val="6900"/>
              </a:lnSpc>
              <a:spcBef>
                <a:spcPts val="600"/>
              </a:spcBef>
              <a:defRPr sz="3528">
                <a:solidFill>
                  <a:srgbClr val="0433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 </a:t>
            </a:r>
            <a:r>
              <a:rPr b="1"/>
              <a:t>direct quote </a:t>
            </a:r>
            <a:r>
              <a:t>from the text on your illustration. </a:t>
            </a:r>
          </a:p>
          <a:p>
            <a:pPr algn="l" defTabSz="256031">
              <a:lnSpc>
                <a:spcPts val="6900"/>
              </a:lnSpc>
              <a:spcBef>
                <a:spcPts val="600"/>
              </a:spcBef>
              <a:defRPr sz="3528">
                <a:solidFill>
                  <a:srgbClr val="9437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5. Answer questions 1-10 on page 52 in complete sentences.</a:t>
            </a:r>
          </a:p>
          <a:p>
            <a:pPr algn="l" defTabSz="256031">
              <a:lnSpc>
                <a:spcPts val="6100"/>
              </a:lnSpc>
              <a:spcBef>
                <a:spcPts val="600"/>
              </a:spcBef>
              <a:defRPr sz="2800">
                <a:solidFill>
                  <a:srgbClr val="0433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672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